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Short Stack" panose="020B0604020202020204" charset="0"/>
      <p:regular r:id="rId15"/>
    </p:embeddedFont>
    <p:embeddedFont>
      <p:font typeface="Radley" panose="020B0604020202020204" charset="0"/>
      <p:regular r:id="rId16"/>
      <p:italic r:id="rId17"/>
    </p:embeddedFont>
    <p:embeddedFont>
      <p:font typeface="Helvetica Neue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hxouyRIEipUVCF/PGycaj5daIyE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67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493434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1729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984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86651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2000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74810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6591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02375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890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7431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066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67842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84293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ctrTitle"/>
          </p:nvPr>
        </p:nvSpPr>
        <p:spPr>
          <a:xfrm>
            <a:off x="1524000" y="368211"/>
            <a:ext cx="9144000" cy="1063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2C8ED"/>
              </a:buClr>
              <a:buSzPts val="6000"/>
              <a:buFont typeface="Short Stack"/>
              <a:buNone/>
            </a:pPr>
            <a:r>
              <a:rPr lang="fr-FR">
                <a:solidFill>
                  <a:srgbClr val="92C8ED"/>
                </a:solidFill>
                <a:latin typeface="Short Stack"/>
                <a:ea typeface="Short Stack"/>
                <a:cs typeface="Short Stack"/>
                <a:sym typeface="Short Stack"/>
              </a:rPr>
              <a:t>ASFODER</a:t>
            </a:r>
            <a:endParaRPr>
              <a:solidFill>
                <a:srgbClr val="92C8ED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subTitle" idx="1"/>
          </p:nvPr>
        </p:nvSpPr>
        <p:spPr>
          <a:xfrm>
            <a:off x="1524000" y="4672442"/>
            <a:ext cx="9977438" cy="235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5FC79"/>
              </a:buClr>
              <a:buSzPts val="3600"/>
              <a:buNone/>
            </a:pPr>
            <a:r>
              <a:rPr lang="fr-FR" sz="3600">
                <a:solidFill>
                  <a:srgbClr val="D5FC79"/>
                </a:solidFill>
                <a:latin typeface="Radley"/>
                <a:ea typeface="Radley"/>
                <a:cs typeface="Radley"/>
                <a:sym typeface="Radley"/>
              </a:rPr>
              <a:t>Un peu d’histoire….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5FC79"/>
              </a:buClr>
              <a:buSzPts val="3600"/>
              <a:buNone/>
            </a:pPr>
            <a:r>
              <a:rPr lang="fr-FR" sz="3600">
                <a:solidFill>
                  <a:srgbClr val="D5FC79"/>
                </a:solidFill>
                <a:latin typeface="Radley"/>
                <a:ea typeface="Radley"/>
                <a:cs typeface="Radley"/>
                <a:sym typeface="Radley"/>
              </a:rPr>
              <a:t>De sa création à maintenant…</a:t>
            </a:r>
            <a:endParaRPr sz="3600">
              <a:solidFill>
                <a:srgbClr val="D5FC79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r>
              <a:rPr lang="fr-FR" sz="2800">
                <a:solidFill>
                  <a:schemeClr val="lt1"/>
                </a:solidFill>
                <a:latin typeface="Radley"/>
                <a:ea typeface="Radley"/>
                <a:cs typeface="Radley"/>
                <a:sym typeface="Radley"/>
              </a:rPr>
              <a:t>C Biver Dalle, samedi 2 octobre 2021</a:t>
            </a:r>
            <a:endParaRPr sz="2800">
              <a:solidFill>
                <a:schemeClr val="lt1"/>
              </a:solidFill>
              <a:latin typeface="Radley"/>
              <a:ea typeface="Radley"/>
              <a:cs typeface="Radley"/>
              <a:sym typeface="Radley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17" y="1535606"/>
            <a:ext cx="3032766" cy="303276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0"/>
          <p:cNvPicPr preferRelativeResize="0"/>
          <p:nvPr/>
        </p:nvPicPr>
        <p:blipFill rotWithShape="1">
          <a:blip r:embed="rId3">
            <a:alphaModFix/>
          </a:blip>
          <a:srcRect t="2156" r="7774" b="4508"/>
          <a:stretch/>
        </p:blipFill>
        <p:spPr>
          <a:xfrm rot="-5400000">
            <a:off x="3033097" y="-836776"/>
            <a:ext cx="6321070" cy="8529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1"/>
          <p:cNvSpPr txBox="1">
            <a:spLocks noGrp="1"/>
          </p:cNvSpPr>
          <p:nvPr>
            <p:ph type="title"/>
          </p:nvPr>
        </p:nvSpPr>
        <p:spPr>
          <a:xfrm>
            <a:off x="404037" y="365125"/>
            <a:ext cx="10949763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Merci aux bonnes mémoires de….</a:t>
            </a:r>
            <a:endParaRPr/>
          </a:p>
        </p:txBody>
      </p:sp>
      <p:sp>
        <p:nvSpPr>
          <p:cNvPr id="176" name="Google Shape;176;p11"/>
          <p:cNvSpPr txBox="1">
            <a:spLocks noGrp="1"/>
          </p:cNvSpPr>
          <p:nvPr>
            <p:ph type="body" idx="1"/>
          </p:nvPr>
        </p:nvSpPr>
        <p:spPr>
          <a:xfrm>
            <a:off x="800985" y="2506661"/>
            <a:ext cx="415910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Pascal Girardin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Martine Vigan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Emmanuel Quincez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François Aubin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Philippe Launay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Anne Traverse</a:t>
            </a:r>
            <a:endParaRPr/>
          </a:p>
        </p:txBody>
      </p:sp>
      <p:pic>
        <p:nvPicPr>
          <p:cNvPr id="177" name="Google Shape;177;p11"/>
          <p:cNvPicPr preferRelativeResize="0"/>
          <p:nvPr/>
        </p:nvPicPr>
        <p:blipFill rotWithShape="1">
          <a:blip r:embed="rId3">
            <a:alphaModFix/>
          </a:blip>
          <a:srcRect l="13758" t="-863" r="16192"/>
          <a:stretch/>
        </p:blipFill>
        <p:spPr>
          <a:xfrm>
            <a:off x="6209414" y="2126512"/>
            <a:ext cx="4763386" cy="4284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2"/>
          <p:cNvSpPr/>
          <p:nvPr/>
        </p:nvSpPr>
        <p:spPr>
          <a:xfrm>
            <a:off x="304800" y="424696"/>
            <a:ext cx="4238625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L’ASFODER,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on peut en être fière !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C'est une originalité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franc comtoise,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Type d’association rare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pour les spécialités médicales,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Parmi les 1eres en France pour la dermatologie,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Privilège à entretenir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en poursuivant l’aventure,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D5FC79"/>
                </a:solidFill>
                <a:latin typeface="Short Stack"/>
                <a:ea typeface="Short Stack"/>
                <a:cs typeface="Short Stack"/>
                <a:sym typeface="Short Stack"/>
              </a:rPr>
              <a:t>Grâce à vous tous !</a:t>
            </a:r>
            <a:endParaRPr sz="1800">
              <a:solidFill>
                <a:srgbClr val="D5FC79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pic>
        <p:nvPicPr>
          <p:cNvPr id="183" name="Google Shape;183;p12" descr="age1image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1614" y="4758187"/>
            <a:ext cx="2090737" cy="1779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2"/>
          <p:cNvPicPr preferRelativeResize="0"/>
          <p:nvPr/>
        </p:nvPicPr>
        <p:blipFill rotWithShape="1">
          <a:blip r:embed="rId4">
            <a:alphaModFix/>
          </a:blip>
          <a:srcRect l="6663" t="4309" r="2551" b="3012"/>
          <a:stretch/>
        </p:blipFill>
        <p:spPr>
          <a:xfrm>
            <a:off x="5086350" y="1257299"/>
            <a:ext cx="6618599" cy="48234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"/>
          <p:cNvSpPr/>
          <p:nvPr/>
        </p:nvSpPr>
        <p:spPr>
          <a:xfrm>
            <a:off x="765056" y="168688"/>
            <a:ext cx="4601216" cy="1277786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Martine Vigan, Virginio Elena, Philippe Déprez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Pascal Girardin proposent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création d’une association de formation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continue des dermatologues de Franche-Comté</a:t>
            </a:r>
            <a:endParaRPr/>
          </a:p>
        </p:txBody>
      </p:sp>
      <p:sp>
        <p:nvSpPr>
          <p:cNvPr id="92" name="Google Shape;92;p2"/>
          <p:cNvSpPr/>
          <p:nvPr/>
        </p:nvSpPr>
        <p:spPr>
          <a:xfrm>
            <a:off x="5855749" y="404704"/>
            <a:ext cx="5860000" cy="923330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de l’ASFODER, avec pour membres fondateurs Dominique Blanc, Philippe Déprez, Virginio Elena, Pascal Girardin, René Laurent, Francis Longchamp et Martine Vigan.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57612" y="3263696"/>
            <a:ext cx="3493111" cy="981423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Association déclarée à la préfecture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 Haute Saône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 27 avril 1987 (Publication au JO).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3732555" y="3270934"/>
            <a:ext cx="3289465" cy="981423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ASFODER reconnue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comme </a:t>
            </a: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organisme de formation </a:t>
            </a:r>
            <a:endParaRPr/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 la préfecture de région</a:t>
            </a:r>
            <a:r>
              <a:rPr lang="fr-F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" name="Google Shape;95;p2"/>
          <p:cNvGrpSpPr/>
          <p:nvPr/>
        </p:nvGrpSpPr>
        <p:grpSpPr>
          <a:xfrm>
            <a:off x="0" y="2333859"/>
            <a:ext cx="12192000" cy="988541"/>
            <a:chOff x="0" y="2333859"/>
            <a:chExt cx="12192000" cy="988541"/>
          </a:xfrm>
        </p:grpSpPr>
        <p:sp>
          <p:nvSpPr>
            <p:cNvPr id="96" name="Google Shape;96;p2"/>
            <p:cNvSpPr/>
            <p:nvPr/>
          </p:nvSpPr>
          <p:spPr>
            <a:xfrm>
              <a:off x="0" y="2333859"/>
              <a:ext cx="12192000" cy="988541"/>
            </a:xfrm>
            <a:prstGeom prst="notchedRight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 txBox="1"/>
            <p:nvPr/>
          </p:nvSpPr>
          <p:spPr>
            <a:xfrm>
              <a:off x="398187" y="2653568"/>
              <a:ext cx="740816" cy="369332"/>
            </a:xfrm>
            <a:prstGeom prst="rect">
              <a:avLst/>
            </a:prstGeom>
            <a:solidFill>
              <a:srgbClr val="D5FC7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1986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" name="Google Shape;98;p2"/>
          <p:cNvSpPr txBox="1"/>
          <p:nvPr/>
        </p:nvSpPr>
        <p:spPr>
          <a:xfrm>
            <a:off x="1254925" y="2653568"/>
            <a:ext cx="740816" cy="369332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4511746" y="2653568"/>
            <a:ext cx="1789281" cy="369332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 février 1995.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3704210" y="4433770"/>
            <a:ext cx="4179414" cy="1574149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Regroupement avec les autres associations franc comtoises de formation continue = </a:t>
            </a: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UNAFORMEC </a:t>
            </a: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(stoppé par la suite car coût+++ et orientation politique syndicale MG France).</a:t>
            </a:r>
            <a:endParaRPr/>
          </a:p>
        </p:txBody>
      </p:sp>
      <p:sp>
        <p:nvSpPr>
          <p:cNvPr id="101" name="Google Shape;101;p2"/>
          <p:cNvSpPr/>
          <p:nvPr/>
        </p:nvSpPr>
        <p:spPr>
          <a:xfrm>
            <a:off x="3732555" y="6125063"/>
            <a:ext cx="4115920" cy="685059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Formation d’ animateur de réunion suivi par Martine Vigan et Pascal Girardin </a:t>
            </a:r>
            <a:endParaRPr/>
          </a:p>
        </p:txBody>
      </p:sp>
      <p:sp>
        <p:nvSpPr>
          <p:cNvPr id="102" name="Google Shape;102;p2"/>
          <p:cNvSpPr/>
          <p:nvPr/>
        </p:nvSpPr>
        <p:spPr>
          <a:xfrm>
            <a:off x="169287" y="2062412"/>
            <a:ext cx="2467036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1987 – 1993 : M. Vigan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184540" y="1574656"/>
            <a:ext cx="1326197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Présidence 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805610" y="2059486"/>
            <a:ext cx="2776149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1993–1997 : A. Traverse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5698465" y="2073778"/>
            <a:ext cx="2388631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1997–2003: E. Quincez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8203802" y="2059486"/>
            <a:ext cx="3511947" cy="369332"/>
          </a:xfrm>
          <a:prstGeom prst="rect">
            <a:avLst/>
          </a:prstGeom>
          <a:solidFill>
            <a:srgbClr val="FF85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2003–2021 : C. Courtieu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 txBox="1"/>
          <p:nvPr/>
        </p:nvSpPr>
        <p:spPr>
          <a:xfrm>
            <a:off x="8152165" y="2824084"/>
            <a:ext cx="3290727" cy="3139321"/>
          </a:xfrm>
          <a:prstGeom prst="rect">
            <a:avLst/>
          </a:prstGeom>
          <a:solidFill>
            <a:srgbClr val="B2FC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Entrée progressive de nouveaux membres au sein du bureau :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François AUBIN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Geneviève Morin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Hervé Van Landuyt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Philippe Launay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Caroline Biver Dalle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Romain Charollais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Adrien Mareschal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Raphaelle Guerre Schmitt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fr-FR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Hélène Roche ….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8" name="Google Shape;108;p2"/>
          <p:cNvGrpSpPr/>
          <p:nvPr/>
        </p:nvGrpSpPr>
        <p:grpSpPr>
          <a:xfrm>
            <a:off x="2560" y="4217589"/>
            <a:ext cx="6262726" cy="2435821"/>
            <a:chOff x="2560" y="4217589"/>
            <a:chExt cx="6262726" cy="2435821"/>
          </a:xfrm>
        </p:grpSpPr>
        <p:sp>
          <p:nvSpPr>
            <p:cNvPr id="109" name="Google Shape;109;p2"/>
            <p:cNvSpPr/>
            <p:nvPr/>
          </p:nvSpPr>
          <p:spPr>
            <a:xfrm>
              <a:off x="169286" y="4484563"/>
              <a:ext cx="6096000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Intégration à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0" name="Google Shape;110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6316" y="4217589"/>
              <a:ext cx="3008488" cy="24358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"/>
            <p:cNvSpPr/>
            <p:nvPr/>
          </p:nvSpPr>
          <p:spPr>
            <a:xfrm>
              <a:off x="2560" y="4910938"/>
              <a:ext cx="1261329" cy="553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000" b="0" i="0" u="none" strike="noStrike">
                  <a:solidFill>
                    <a:srgbClr val="1D222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1ere association non fondatrice,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1000" b="0" i="0" u="none" strike="noStrike">
                  <a:solidFill>
                    <a:srgbClr val="1D2228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inscrite</a:t>
              </a:r>
              <a:endParaRPr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2" name="Google Shape;112;p2"/>
          <p:cNvGrpSpPr/>
          <p:nvPr/>
        </p:nvGrpSpPr>
        <p:grpSpPr>
          <a:xfrm>
            <a:off x="8358188" y="6173284"/>
            <a:ext cx="3833812" cy="480126"/>
            <a:chOff x="8358188" y="6362253"/>
            <a:chExt cx="3833812" cy="480126"/>
          </a:xfrm>
        </p:grpSpPr>
        <p:sp>
          <p:nvSpPr>
            <p:cNvPr id="113" name="Google Shape;113;p2"/>
            <p:cNvSpPr/>
            <p:nvPr/>
          </p:nvSpPr>
          <p:spPr>
            <a:xfrm>
              <a:off x="8358188" y="6362253"/>
              <a:ext cx="3833812" cy="480126"/>
            </a:xfrm>
            <a:prstGeom prst="chevron">
              <a:avLst>
                <a:gd name="adj" fmla="val 50000"/>
              </a:avLst>
            </a:prstGeom>
            <a:solidFill>
              <a:srgbClr val="F04F5C"/>
            </a:solidFill>
            <a:ln w="12700" cap="flat" cmpd="sng">
              <a:solidFill>
                <a:srgbClr val="15705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 txBox="1"/>
            <p:nvPr/>
          </p:nvSpPr>
          <p:spPr>
            <a:xfrm>
              <a:off x="8667767" y="6433630"/>
              <a:ext cx="3135086" cy="400110"/>
            </a:xfrm>
            <a:prstGeom prst="rect">
              <a:avLst/>
            </a:prstGeom>
            <a:solidFill>
              <a:srgbClr val="F04F5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2000">
                  <a:solidFill>
                    <a:schemeClr val="dk1"/>
                  </a:solidFill>
                  <a:latin typeface="Short Stack"/>
                  <a:ea typeface="Short Stack"/>
                  <a:cs typeface="Short Stack"/>
                  <a:sym typeface="Short Stack"/>
                </a:rPr>
                <a:t>To be continued….</a:t>
              </a:r>
              <a:endParaRPr sz="2000">
                <a:solidFill>
                  <a:schemeClr val="dk1"/>
                </a:solidFill>
                <a:latin typeface="Short Stack"/>
                <a:ea typeface="Short Stack"/>
                <a:cs typeface="Short Stack"/>
                <a:sym typeface="Short Stack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6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Des formations marquantes…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body" idx="1"/>
          </p:nvPr>
        </p:nvSpPr>
        <p:spPr>
          <a:xfrm>
            <a:off x="156234" y="1951038"/>
            <a:ext cx="5815940" cy="4021137"/>
          </a:xfrm>
          <a:prstGeom prst="rect">
            <a:avLst/>
          </a:prstGeom>
          <a:solidFill>
            <a:srgbClr val="D5FC79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Août 1995 : organisation d’une </a:t>
            </a:r>
            <a:r>
              <a:rPr lang="fr-FR" b="1"/>
              <a:t>Formation validante sur le VIH : </a:t>
            </a:r>
            <a:r>
              <a:rPr lang="fr-FR"/>
              <a:t>évaluation du risque, dépistage et diagnostic, surveillance et soutien, prise en charge et prévention.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Coordonnée par Christine Drobacheff-Thiébaut.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Budget obtenu de 56 200 Fr, sur aides gouvernementales!!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indemnisation des participants (DPC avant l’heure !)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/>
              <a:t>Réunion le 13 et 14 octobre 1995 : avec 4 experts : Christine Drobacheff Thiébaut, Brigitte Mielpied Homsi, Bernard Bonin, Docteur Scholtès.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3 organisateurs : Anne traverse – Pascal Girardin – Martine Vigan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5 animateurs : E. Quencez, A. Aubin, D. Devred, C.  Derancourt, H. Van Landuyt.</a:t>
            </a:r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body" idx="2"/>
          </p:nvPr>
        </p:nvSpPr>
        <p:spPr>
          <a:xfrm>
            <a:off x="6096000" y="1951038"/>
            <a:ext cx="5691249" cy="4351338"/>
          </a:xfrm>
          <a:prstGeom prst="rect">
            <a:avLst/>
          </a:prstGeom>
          <a:solidFill>
            <a:srgbClr val="FFDFB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r-FR" b="1"/>
              <a:t>Le FAQSV (fonds d’aide à la qualité des soins en ville) </a:t>
            </a:r>
            <a:r>
              <a:rPr lang="fr-FR"/>
              <a:t>: action conduite par H. Van Landuyt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action d’information/prévention/ éducation de la population face aux dangers du soleil,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et de formation au dépistage des lésions à risque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Public :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population scolaire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médecins scolaires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médecins du travail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Noto Sans Symbols"/>
              <a:buChar char="✔"/>
            </a:pPr>
            <a:r>
              <a:rPr lang="fr-FR"/>
              <a:t>En collaboration avec la médecine libérale.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À partir d’un diaporama, réalisation par les membres de l’ASFODER de formations dans des collèges et lycées, auprès des médecins du travail, des médecins scolaires, des association de médecins libéraux.</a:t>
            </a:r>
            <a:endParaRPr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1700" y="4176707"/>
            <a:ext cx="3319911" cy="2489934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4"/>
          <p:cNvSpPr txBox="1">
            <a:spLocks noGrp="1"/>
          </p:cNvSpPr>
          <p:nvPr>
            <p:ph type="body" idx="1"/>
          </p:nvPr>
        </p:nvSpPr>
        <p:spPr>
          <a:xfrm>
            <a:off x="236948" y="346648"/>
            <a:ext cx="5181600" cy="1874838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Organisation par E. Quencez de séances de mise à niveau pour les cotations des actes, et news du syndicat SNDV…</a:t>
            </a:r>
            <a:endParaRPr/>
          </a:p>
        </p:txBody>
      </p:sp>
      <p:sp>
        <p:nvSpPr>
          <p:cNvPr id="128" name="Google Shape;128;p4"/>
          <p:cNvSpPr txBox="1">
            <a:spLocks noGrp="1"/>
          </p:cNvSpPr>
          <p:nvPr>
            <p:ph type="body" idx="2"/>
          </p:nvPr>
        </p:nvSpPr>
        <p:spPr>
          <a:xfrm>
            <a:off x="6829429" y="888205"/>
            <a:ext cx="5181600" cy="1831975"/>
          </a:xfrm>
          <a:prstGeom prst="rect">
            <a:avLst/>
          </a:prstGeom>
          <a:solidFill>
            <a:srgbClr val="B2FCFF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r-FR"/>
              <a:t>Journée sur la dermato chirurgie au cabinet (2011) organisée par Philippe Launay.</a:t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4">
            <a:alphaModFix/>
          </a:blip>
          <a:srcRect l="7799" t="18024"/>
          <a:stretch/>
        </p:blipFill>
        <p:spPr>
          <a:xfrm>
            <a:off x="6672269" y="2909688"/>
            <a:ext cx="2533650" cy="300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06577" y="4481649"/>
            <a:ext cx="2798762" cy="2099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6">
            <a:alphaModFix/>
          </a:blip>
          <a:srcRect l="14310" t="15789"/>
          <a:stretch/>
        </p:blipFill>
        <p:spPr>
          <a:xfrm>
            <a:off x="506874" y="2468276"/>
            <a:ext cx="3204894" cy="236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14800" y="1697634"/>
            <a:ext cx="2278534" cy="2278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"/>
          <p:cNvSpPr txBox="1">
            <a:spLocks noGrp="1"/>
          </p:cNvSpPr>
          <p:nvPr>
            <p:ph type="title"/>
          </p:nvPr>
        </p:nvSpPr>
        <p:spPr>
          <a:xfrm>
            <a:off x="142875" y="365125"/>
            <a:ext cx="117729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3200"/>
              <a:buFont typeface="Short Stack"/>
              <a:buNone/>
            </a:pPr>
            <a:r>
              <a:rPr lang="fr-FR" sz="3200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Principe des réunions trimestrielles du soir</a:t>
            </a:r>
            <a:endParaRPr/>
          </a:p>
        </p:txBody>
      </p:sp>
      <p:sp>
        <p:nvSpPr>
          <p:cNvPr id="138" name="Google Shape;138;p5"/>
          <p:cNvSpPr txBox="1">
            <a:spLocks noGrp="1"/>
          </p:cNvSpPr>
          <p:nvPr>
            <p:ph type="body" idx="1"/>
          </p:nvPr>
        </p:nvSpPr>
        <p:spPr>
          <a:xfrm>
            <a:off x="881063" y="1968500"/>
            <a:ext cx="10515600" cy="4351338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1 séance par trimestre, dates fixées en début d’année,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Programme des réunions défini 2 mois avant, lors des réunion entre membres du bureau (Ne pas hésiter à nous faire part de vos suggestions+++)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Cotisation annuelle (exception pour la période COVID)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Invitations longtemps envoyées à tous les dermato de la région FC, cotisants ou pas…mais notre association ne peut perdurer que par vos cotisations…et le sponsoring des laboratoires pour les moments de convivialité.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Une AG par an : compte rendu du trésorier, élections des représentants du bureau (président, vice président, secrétaire et trésorier), ré évaluation de la cotisation.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6"/>
          <p:cNvSpPr txBox="1">
            <a:spLocks noGrp="1"/>
          </p:cNvSpPr>
          <p:nvPr>
            <p:ph type="title"/>
          </p:nvPr>
        </p:nvSpPr>
        <p:spPr>
          <a:xfrm>
            <a:off x="838200" y="250821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3200"/>
              <a:buFont typeface="Short Stack"/>
              <a:buNone/>
            </a:pPr>
            <a:r>
              <a:rPr lang="fr-FR" sz="3200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Des invités prestigieux pour des journées de formations passionnantes…</a:t>
            </a:r>
            <a:endParaRPr sz="3200"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44" name="Google Shape;144;p6"/>
          <p:cNvSpPr txBox="1">
            <a:spLocks noGrp="1"/>
          </p:cNvSpPr>
          <p:nvPr>
            <p:ph type="body" idx="1"/>
          </p:nvPr>
        </p:nvSpPr>
        <p:spPr>
          <a:xfrm>
            <a:off x="838200" y="1739896"/>
            <a:ext cx="10515600" cy="5032375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Heid (Strasbourg) : immunofluorescence cutanée en pratique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Cambazard (St Etienne)  : pour la dermato pédiatrie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Jeanmougin (Paris) : photobiologie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Bailly (Lyon) : naevus dysplasique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D Egasse (Paris) : dermato chirurgie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A. Goossens (Louvain) :  dermato allergologie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Szpirglass (Paris)  : pathologies buccales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A. Barbaud (Nancy) : toxidermie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Duhard de (Tours) : chirurgie de l’ongle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B.Dreno (Nantes) : mélanome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D. Tennstedt (Bruxelles) : dermatose aux Cannabinoïdes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Dr P. Del Giudice (Marseille) : dermatoses infectieuses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 D. Jullien (Lyon) : Dermatoses inflammatoires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….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xfrm>
            <a:off x="1198178" y="97105"/>
            <a:ext cx="9556531" cy="108530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Actions de groupes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0" name="Google Shape;150;p7"/>
          <p:cNvSpPr txBox="1">
            <a:spLocks noGrp="1"/>
          </p:cNvSpPr>
          <p:nvPr>
            <p:ph type="body" idx="1"/>
          </p:nvPr>
        </p:nvSpPr>
        <p:spPr>
          <a:xfrm>
            <a:off x="299545" y="1387366"/>
            <a:ext cx="11156729" cy="5344510"/>
          </a:xfrm>
          <a:prstGeom prst="rect">
            <a:avLst/>
          </a:prstGeom>
          <a:solidFill>
            <a:srgbClr val="F7FFA3"/>
          </a:solidFill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1992  : </a:t>
            </a:r>
            <a:r>
              <a:rPr lang="fr-FR" b="1"/>
              <a:t>prévention des maladies virales en cabinet : </a:t>
            </a:r>
            <a:r>
              <a:rPr lang="fr-FR"/>
              <a:t>résultat de l’enquête menée auprès des membres de l’ASFODER (M Vigan / P Girardin)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octobre 1997 :  journée de formation validante pour les participants : </a:t>
            </a:r>
            <a:r>
              <a:rPr lang="fr-FR" b="1"/>
              <a:t>Difficultés de communication et d’information avec le patient et sa famille </a:t>
            </a:r>
            <a:r>
              <a:rPr lang="fr-FR"/>
              <a:t>(Dr Saltel, centre Léon Bérard de Lyon, par jeux de rôle)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Communication orale aux journées de la FFFCEDV à Bordeaux, récompensées : 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les surprises en anatomopathologie </a:t>
            </a:r>
            <a:r>
              <a:rPr lang="fr-FR"/>
              <a:t>(P Girardin)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effets secondaires des cyclines dans l’acné </a:t>
            </a:r>
            <a:r>
              <a:rPr lang="fr-FR"/>
              <a:t>(E Quincez)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facteur étiologiques des dyshidrose </a:t>
            </a:r>
            <a:r>
              <a:rPr lang="fr-FR"/>
              <a:t>(E Quincez)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Posters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les puces de canard </a:t>
            </a:r>
            <a:r>
              <a:rPr lang="fr-FR"/>
              <a:t>:une parasitose franc-comtoise transmise lors de baignade en lac 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 b="1"/>
              <a:t>Une syphilis historique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fr-FR"/>
              <a:t>Prise en charge des détatouages pour personne en difficulté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4400"/>
              <a:buFont typeface="Short Stack"/>
              <a:buNone/>
            </a:pPr>
            <a:r>
              <a:rPr lang="fr-FR">
                <a:solidFill>
                  <a:srgbClr val="F7FFA3"/>
                </a:solidFill>
                <a:latin typeface="Short Stack"/>
                <a:ea typeface="Short Stack"/>
                <a:cs typeface="Short Stack"/>
                <a:sym typeface="Short Stack"/>
              </a:rPr>
              <a:t>Un site internet : https://www.asfoder.net</a:t>
            </a:r>
            <a:endParaRPr>
              <a:solidFill>
                <a:srgbClr val="F7FFA3"/>
              </a:solidFill>
              <a:latin typeface="Short Stack"/>
              <a:ea typeface="Short Stack"/>
              <a:cs typeface="Short Stack"/>
              <a:sym typeface="Short Stack"/>
            </a:endParaRPr>
          </a:p>
        </p:txBody>
      </p:sp>
      <p:sp>
        <p:nvSpPr>
          <p:cNvPr id="156" name="Google Shape;156;p8"/>
          <p:cNvSpPr txBox="1">
            <a:spLocks noGrp="1"/>
          </p:cNvSpPr>
          <p:nvPr>
            <p:ph type="body" idx="1"/>
          </p:nvPr>
        </p:nvSpPr>
        <p:spPr>
          <a:xfrm>
            <a:off x="149424" y="1900239"/>
            <a:ext cx="340042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Bravo Hervé 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fr-FR"/>
              <a:t>Publications possible par tous les membres</a:t>
            </a:r>
            <a:endParaRPr/>
          </a:p>
        </p:txBody>
      </p:sp>
      <p:pic>
        <p:nvPicPr>
          <p:cNvPr id="157" name="Google Shape;157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50109" y="2047089"/>
            <a:ext cx="5295473" cy="405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8"/>
          <p:cNvPicPr preferRelativeResize="0"/>
          <p:nvPr/>
        </p:nvPicPr>
        <p:blipFill rotWithShape="1">
          <a:blip r:embed="rId4">
            <a:alphaModFix/>
          </a:blip>
          <a:srcRect l="5631" t="20300" r="15273" b="30113"/>
          <a:stretch/>
        </p:blipFill>
        <p:spPr>
          <a:xfrm>
            <a:off x="648268" y="4638165"/>
            <a:ext cx="2786064" cy="2328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8"/>
          <p:cNvPicPr preferRelativeResize="0"/>
          <p:nvPr/>
        </p:nvPicPr>
        <p:blipFill rotWithShape="1">
          <a:blip r:embed="rId5">
            <a:alphaModFix/>
          </a:blip>
          <a:srcRect l="22957" t="17416" r="13695"/>
          <a:stretch/>
        </p:blipFill>
        <p:spPr>
          <a:xfrm>
            <a:off x="4856412" y="4399400"/>
            <a:ext cx="1614488" cy="280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8"/>
          <p:cNvPicPr preferRelativeResize="0"/>
          <p:nvPr/>
        </p:nvPicPr>
        <p:blipFill rotWithShape="1">
          <a:blip r:embed="rId6">
            <a:alphaModFix/>
          </a:blip>
          <a:srcRect l="2808" t="17958"/>
          <a:stretch/>
        </p:blipFill>
        <p:spPr>
          <a:xfrm>
            <a:off x="3729038" y="1900239"/>
            <a:ext cx="2741850" cy="308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"/>
          <p:cNvSpPr txBox="1">
            <a:spLocks noGrp="1"/>
          </p:cNvSpPr>
          <p:nvPr>
            <p:ph type="body" idx="1"/>
          </p:nvPr>
        </p:nvSpPr>
        <p:spPr>
          <a:xfrm>
            <a:off x="609600" y="954083"/>
            <a:ext cx="10920412" cy="45480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Depuis le début l’Asfoder a cherché à encourager </a:t>
            </a:r>
            <a:r>
              <a:rPr lang="fr-FR" b="1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la formation médicale continue des dermatologues franc comtois,</a:t>
            </a:r>
            <a:r>
              <a:rPr lang="fr-FR">
                <a:solidFill>
                  <a:srgbClr val="F04F5C"/>
                </a:solidFill>
              </a:rPr>
              <a:t> </a:t>
            </a:r>
            <a:r>
              <a:rPr lang="fr-FR">
                <a:solidFill>
                  <a:srgbClr val="F7FFA3"/>
                </a:solidFill>
              </a:rPr>
              <a:t>dans une ambiance conviviale, 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en promouvant </a:t>
            </a:r>
            <a:r>
              <a:rPr lang="fr-FR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la bonne entente entre le réseau des professionnels de ville et d’hôpitaux périphériques / CHU 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(Merci René Laurent, Martine Vigan, François Aubin, Dominique Blanc !!)</a:t>
            </a:r>
            <a:endParaRPr/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04F5C"/>
              </a:buClr>
              <a:buSzPts val="2800"/>
              <a:buNone/>
            </a:pPr>
            <a:r>
              <a:rPr lang="fr-FR">
                <a:solidFill>
                  <a:srgbClr val="F04F5C"/>
                </a:solidFill>
                <a:latin typeface="Radley"/>
                <a:ea typeface="Radley"/>
                <a:cs typeface="Radley"/>
                <a:sym typeface="Radley"/>
              </a:rPr>
              <a:t>En invitant les internes </a:t>
            </a:r>
            <a:endParaRPr>
              <a:solidFill>
                <a:srgbClr val="F04F5C"/>
              </a:solidFill>
              <a:latin typeface="Radley"/>
              <a:ea typeface="Radley"/>
              <a:cs typeface="Radley"/>
              <a:sym typeface="Radley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(devenus trop rares au réunions : il faut remotiver les troupes !!) : 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occasion unique de rencontrer vos futurs collègues de ville 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7FFA3"/>
              </a:buClr>
              <a:buSzPts val="2800"/>
              <a:buNone/>
            </a:pPr>
            <a:r>
              <a:rPr lang="fr-FR">
                <a:solidFill>
                  <a:srgbClr val="F7FFA3"/>
                </a:solidFill>
              </a:rPr>
              <a:t>et de vous former dans la bonne humeur!</a:t>
            </a:r>
            <a:endParaRPr>
              <a:solidFill>
                <a:srgbClr val="F7FFA3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F7FFA3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840</Words>
  <Application>Microsoft Office PowerPoint</Application>
  <PresentationFormat>Grand écran</PresentationFormat>
  <Paragraphs>125</Paragraphs>
  <Slides>12</Slides>
  <Notes>12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9" baseType="lpstr">
      <vt:lpstr>Short Stack</vt:lpstr>
      <vt:lpstr>Radley</vt:lpstr>
      <vt:lpstr>Helvetica Neue</vt:lpstr>
      <vt:lpstr>Arial</vt:lpstr>
      <vt:lpstr>Calibri</vt:lpstr>
      <vt:lpstr>Noto Sans Symbols</vt:lpstr>
      <vt:lpstr>Office Theme</vt:lpstr>
      <vt:lpstr>ASFODER</vt:lpstr>
      <vt:lpstr>Présentation PowerPoint</vt:lpstr>
      <vt:lpstr>Des formations marquantes…</vt:lpstr>
      <vt:lpstr>Présentation PowerPoint</vt:lpstr>
      <vt:lpstr>Principe des réunions trimestrielles du soir</vt:lpstr>
      <vt:lpstr>Des invités prestigieux pour des journées de formations passionnantes…</vt:lpstr>
      <vt:lpstr>Actions de groupes</vt:lpstr>
      <vt:lpstr>Un site internet : https://www.asfoder.net</vt:lpstr>
      <vt:lpstr>Présentation PowerPoint</vt:lpstr>
      <vt:lpstr>Présentation PowerPoint</vt:lpstr>
      <vt:lpstr>Merci aux bonnes mémoires de….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ASFODER</dc:title>
  <dc:creator>caroline Biver Dalle</dc:creator>
  <cp:lastModifiedBy>Van Landuyt Fujitsu2</cp:lastModifiedBy>
  <cp:revision>2</cp:revision>
  <dcterms:created xsi:type="dcterms:W3CDTF">2021-09-28T08:26:28Z</dcterms:created>
  <dcterms:modified xsi:type="dcterms:W3CDTF">2024-07-03T16:36:43Z</dcterms:modified>
</cp:coreProperties>
</file>