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601200" cy="12801600" type="A3"/>
  <p:notesSz cx="7104063" cy="10234613"/>
  <p:defaultTextStyle>
    <a:defPPr>
      <a:defRPr lang="en-US"/>
    </a:defPPr>
    <a:lvl1pPr marL="0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1pPr>
    <a:lvl2pPr marL="561078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2pPr>
    <a:lvl3pPr marL="1122155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3pPr>
    <a:lvl4pPr marL="1683233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4pPr>
    <a:lvl5pPr marL="2244309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5pPr>
    <a:lvl6pPr marL="2805387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6pPr>
    <a:lvl7pPr marL="3366465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7pPr>
    <a:lvl8pPr marL="3927543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8pPr>
    <a:lvl9pPr marL="4488620" algn="l" defTabSz="561078" rtl="0" eaLnBrk="1" latinLnBrk="0" hangingPunct="1">
      <a:defRPr sz="220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61" d="100"/>
          <a:sy n="61" d="100"/>
        </p:scale>
        <p:origin x="28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68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35762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32430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2506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19441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0837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69429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516947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70235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76771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51278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38172C-6A6B-494C-9010-50BA146B94A2}" type="datetimeFigureOut">
              <a:rPr lang="fr-CH" smtClean="0"/>
              <a:t>21.04.2022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00E0F-2D81-40BA-9EAD-26EAB2EE70FD}" type="slidenum">
              <a:rPr lang="fr-CH" smtClean="0"/>
              <a:t>‹N°›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327537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/>
          <p:cNvPicPr>
            <a:picLocks noChangeAspect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589" y="2812353"/>
            <a:ext cx="8740839" cy="87773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1881" y="5551680"/>
            <a:ext cx="2517577" cy="2262822"/>
          </a:xfrm>
          <a:prstGeom prst="rect">
            <a:avLst/>
          </a:prstGeom>
        </p:spPr>
      </p:pic>
      <p:pic>
        <p:nvPicPr>
          <p:cNvPr id="42" name="Image 5" descr="Image associée">
            <a:extLst>
              <a:ext uri="{FF2B5EF4-FFF2-40B4-BE49-F238E27FC236}">
                <a16:creationId xmlns:a16="http://schemas.microsoft.com/office/drawing/2014/main" xmlns="" id="{4FFEA03F-B7CA-4A75-8392-A9F2D35EEC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7816" y="12174607"/>
            <a:ext cx="993375" cy="612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5" name="Rectangle 9">
            <a:extLst>
              <a:ext uri="{FF2B5EF4-FFF2-40B4-BE49-F238E27FC236}">
                <a16:creationId xmlns:a16="http://schemas.microsoft.com/office/drawing/2014/main" xmlns="" id="{B1FB95D2-E088-4C3E-9036-3E0BB497B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0774" y="6916123"/>
            <a:ext cx="8639010" cy="508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169" tIns="59085" rIns="118169" bIns="59085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532"/>
          </a:p>
        </p:txBody>
      </p:sp>
      <p:sp>
        <p:nvSpPr>
          <p:cNvPr id="46" name="Rectangle 10">
            <a:extLst>
              <a:ext uri="{FF2B5EF4-FFF2-40B4-BE49-F238E27FC236}">
                <a16:creationId xmlns:a16="http://schemas.microsoft.com/office/drawing/2014/main" xmlns="" id="{9070CFEE-D1F4-4963-AD7D-3876E442389A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30774" y="7734963"/>
            <a:ext cx="8639010" cy="33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169" tIns="59085" rIns="118169" bIns="59085" numCol="1" anchor="ctr" anchorCtr="0" compatLnSpc="1">
            <a:prstTxWarp prst="textNoShape">
              <a:avLst/>
            </a:prstTxWarp>
            <a:spAutoFit/>
          </a:bodyPr>
          <a:lstStyle/>
          <a:p>
            <a:pPr defTabSz="11816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21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fr-FR" altLang="fr-FR" sz="2326">
              <a:latin typeface="Arial" panose="020B0604020202020204" pitchFamily="34" charset="0"/>
            </a:endParaRPr>
          </a:p>
        </p:txBody>
      </p:sp>
      <p:sp>
        <p:nvSpPr>
          <p:cNvPr id="47" name="Rectangle 12">
            <a:extLst>
              <a:ext uri="{FF2B5EF4-FFF2-40B4-BE49-F238E27FC236}">
                <a16:creationId xmlns:a16="http://schemas.microsoft.com/office/drawing/2014/main" xmlns="" id="{33407841-39B1-4747-8A31-2216AE8D58DE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30774" y="9785109"/>
            <a:ext cx="8639010" cy="5089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169" tIns="59085" rIns="118169" bIns="59085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 sz="2532"/>
          </a:p>
        </p:txBody>
      </p:sp>
      <p:sp>
        <p:nvSpPr>
          <p:cNvPr id="48" name="Rectangle 13">
            <a:extLst>
              <a:ext uri="{FF2B5EF4-FFF2-40B4-BE49-F238E27FC236}">
                <a16:creationId xmlns:a16="http://schemas.microsoft.com/office/drawing/2014/main" xmlns="" id="{F93C989C-677A-4D05-A7CC-557039BEE784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030774" y="11021527"/>
            <a:ext cx="8639010" cy="3379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18169" tIns="59085" rIns="118169" bIns="59085" numCol="1" anchor="ctr" anchorCtr="0" compatLnSpc="1">
            <a:prstTxWarp prst="textNoShape">
              <a:avLst/>
            </a:prstTxWarp>
            <a:spAutoFit/>
          </a:bodyPr>
          <a:lstStyle/>
          <a:p>
            <a:pPr defTabSz="118163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fr-FR" altLang="fr-FR" sz="1421" b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endParaRPr lang="fr-FR" altLang="fr-FR" sz="2326">
              <a:latin typeface="Arial" panose="020B0604020202020204" pitchFamily="34" charset="0"/>
            </a:endParaRPr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xmlns="" id="{2F9D51C4-697E-4837-A933-3D75E8E0C3FE}"/>
              </a:ext>
            </a:extLst>
          </p:cNvPr>
          <p:cNvSpPr txBox="1"/>
          <p:nvPr/>
        </p:nvSpPr>
        <p:spPr>
          <a:xfrm>
            <a:off x="318296" y="118912"/>
            <a:ext cx="9051406" cy="6818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831" b="1" dirty="0">
                <a:solidFill>
                  <a:schemeClr val="accent1">
                    <a:lumMod val="75000"/>
                  </a:schemeClr>
                </a:solidFill>
                <a:latin typeface="Bradley Hand" charset="0"/>
                <a:ea typeface="Bradley Hand" charset="0"/>
                <a:cs typeface="Bradley Hand" charset="0"/>
              </a:rPr>
              <a:t>Franc-Comtois : du soleil, méfie-toi !</a:t>
            </a:r>
          </a:p>
        </p:txBody>
      </p:sp>
      <p:sp>
        <p:nvSpPr>
          <p:cNvPr id="51" name="ZoneTexte 50">
            <a:extLst>
              <a:ext uri="{FF2B5EF4-FFF2-40B4-BE49-F238E27FC236}">
                <a16:creationId xmlns:a16="http://schemas.microsoft.com/office/drawing/2014/main" xmlns="" id="{20C6B456-8A66-48C8-ABFB-28223BF804FB}"/>
              </a:ext>
            </a:extLst>
          </p:cNvPr>
          <p:cNvSpPr txBox="1"/>
          <p:nvPr/>
        </p:nvSpPr>
        <p:spPr>
          <a:xfrm>
            <a:off x="1078328" y="3407308"/>
            <a:ext cx="8278707" cy="499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  <a:ea typeface="Chalkduster" charset="0"/>
                <a:cs typeface="Chalkduster" charset="0"/>
              </a:rPr>
              <a:t>Eviter les heures les plus ensoleillées  </a:t>
            </a:r>
            <a:r>
              <a:rPr lang="fr-FR" sz="1916" b="1" dirty="0"/>
              <a:t>(11h-16h)</a:t>
            </a:r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xmlns="" id="{8900B26A-574B-4B99-BB20-C5ED06A5C8A7}"/>
              </a:ext>
            </a:extLst>
          </p:cNvPr>
          <p:cNvSpPr txBox="1"/>
          <p:nvPr/>
        </p:nvSpPr>
        <p:spPr>
          <a:xfrm>
            <a:off x="5337026" y="4052629"/>
            <a:ext cx="4210991" cy="2454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La meilleure protection de la peau est vestimentaire !</a:t>
            </a:r>
          </a:p>
          <a:p>
            <a:pPr algn="ctr"/>
            <a:r>
              <a:rPr lang="fr-FR" sz="1916" b="1" dirty="0"/>
              <a:t>La crème SPF 50, c’est bien</a:t>
            </a:r>
            <a:r>
              <a:rPr lang="mr-IN" sz="1916" b="1" dirty="0"/>
              <a:t>…</a:t>
            </a:r>
            <a:endParaRPr lang="fr-FR" sz="1916" b="1" dirty="0"/>
          </a:p>
          <a:p>
            <a:pPr algn="ctr"/>
            <a:r>
              <a:rPr lang="fr-FR" sz="1437" dirty="0"/>
              <a:t>Application toutes les 2h, </a:t>
            </a:r>
          </a:p>
          <a:p>
            <a:pPr algn="ctr"/>
            <a:r>
              <a:rPr lang="fr-FR" sz="1437" dirty="0"/>
              <a:t>et après chaque baignade </a:t>
            </a:r>
          </a:p>
          <a:p>
            <a:pPr algn="ctr"/>
            <a:r>
              <a:rPr lang="fr-FR" sz="1916" b="1" dirty="0" smtClean="0"/>
              <a:t>Les </a:t>
            </a:r>
            <a:r>
              <a:rPr lang="fr-FR" sz="1916" b="1" dirty="0"/>
              <a:t>vêtements, c’est mieux !</a:t>
            </a:r>
          </a:p>
          <a:p>
            <a:pPr algn="ctr"/>
            <a:r>
              <a:rPr lang="fr-FR" sz="1916" b="1" dirty="0"/>
              <a:t> </a:t>
            </a:r>
            <a:r>
              <a:rPr lang="fr-FR" sz="1437" dirty="0"/>
              <a:t>(chapeaux, manches longues, </a:t>
            </a:r>
          </a:p>
          <a:p>
            <a:pPr algn="ctr"/>
            <a:r>
              <a:rPr lang="fr-FR" sz="1437" dirty="0"/>
              <a:t>T </a:t>
            </a:r>
            <a:r>
              <a:rPr lang="fr-FR" sz="1437" dirty="0" err="1"/>
              <a:t>shirt</a:t>
            </a:r>
            <a:r>
              <a:rPr lang="fr-FR" sz="1437" dirty="0"/>
              <a:t> anti UV pour les baignades</a:t>
            </a:r>
            <a:r>
              <a:rPr lang="mr-IN" sz="1437" dirty="0"/>
              <a:t>…</a:t>
            </a:r>
            <a:r>
              <a:rPr lang="fr-FR" sz="1437" dirty="0"/>
              <a:t>)</a:t>
            </a:r>
          </a:p>
        </p:txBody>
      </p:sp>
      <p:sp>
        <p:nvSpPr>
          <p:cNvPr id="53" name="ZoneTexte 52">
            <a:extLst>
              <a:ext uri="{FF2B5EF4-FFF2-40B4-BE49-F238E27FC236}">
                <a16:creationId xmlns:a16="http://schemas.microsoft.com/office/drawing/2014/main" xmlns="" id="{2455B1CD-156F-46FA-BE13-2FFD07818329}"/>
              </a:ext>
            </a:extLst>
          </p:cNvPr>
          <p:cNvSpPr txBox="1"/>
          <p:nvPr/>
        </p:nvSpPr>
        <p:spPr>
          <a:xfrm>
            <a:off x="4728733" y="8425721"/>
            <a:ext cx="4701398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N’en prenez pas plein les yeux ! </a:t>
            </a:r>
          </a:p>
          <a:p>
            <a:pPr algn="ctr"/>
            <a:r>
              <a:rPr lang="fr-FR" sz="1916" dirty="0"/>
              <a:t>Adoptez le look lunettes de soleil !</a:t>
            </a:r>
          </a:p>
        </p:txBody>
      </p:sp>
      <p:sp>
        <p:nvSpPr>
          <p:cNvPr id="54" name="ZoneTexte 53">
            <a:extLst>
              <a:ext uri="{FF2B5EF4-FFF2-40B4-BE49-F238E27FC236}">
                <a16:creationId xmlns:a16="http://schemas.microsoft.com/office/drawing/2014/main" xmlns="" id="{B07CD462-B749-42D7-9CAD-8B1C70339F0E}"/>
              </a:ext>
            </a:extLst>
          </p:cNvPr>
          <p:cNvSpPr txBox="1"/>
          <p:nvPr/>
        </p:nvSpPr>
        <p:spPr>
          <a:xfrm>
            <a:off x="2216259" y="1242664"/>
            <a:ext cx="7070950" cy="120597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sz="1809" b="1" dirty="0"/>
              <a:t>La fréquence des cancers de la peau, majoritairement induits par le soleil (UV), augmente.</a:t>
            </a:r>
          </a:p>
          <a:p>
            <a:r>
              <a:rPr lang="fr-FR" sz="1809" b="1" dirty="0"/>
              <a:t>A la différence de la pluie et du vent, les UV sont invisibles quand ils abiment notre peau</a:t>
            </a:r>
            <a:r>
              <a:rPr lang="mr-IN" sz="1809" b="1" dirty="0"/>
              <a:t>…</a:t>
            </a:r>
          </a:p>
        </p:txBody>
      </p:sp>
      <p:sp>
        <p:nvSpPr>
          <p:cNvPr id="55" name="ZoneTexte 54">
            <a:extLst>
              <a:ext uri="{FF2B5EF4-FFF2-40B4-BE49-F238E27FC236}">
                <a16:creationId xmlns:a16="http://schemas.microsoft.com/office/drawing/2014/main" xmlns="" id="{117A1C65-05D8-4793-9CDC-F849DEF8ED7E}"/>
              </a:ext>
            </a:extLst>
          </p:cNvPr>
          <p:cNvSpPr txBox="1"/>
          <p:nvPr/>
        </p:nvSpPr>
        <p:spPr>
          <a:xfrm>
            <a:off x="571376" y="11392076"/>
            <a:ext cx="87158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Bradley Hand" charset="0"/>
                <a:ea typeface="Bradley Hand" charset="0"/>
                <a:cs typeface="Bradley Hand" charset="0"/>
              </a:rPr>
              <a:t>Le soleil brille, l’imprudence brûle! 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xmlns="" id="{36E86D66-4A8B-406C-B8E0-D14505DE5E4C}"/>
              </a:ext>
            </a:extLst>
          </p:cNvPr>
          <p:cNvSpPr txBox="1"/>
          <p:nvPr/>
        </p:nvSpPr>
        <p:spPr>
          <a:xfrm>
            <a:off x="38484" y="7829212"/>
            <a:ext cx="4620954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Sport en extérieur = prudence !</a:t>
            </a:r>
          </a:p>
          <a:p>
            <a:pPr algn="ctr"/>
            <a:r>
              <a:rPr lang="fr-FR" sz="1916" dirty="0"/>
              <a:t>bouger ne diminue pas les risques...</a:t>
            </a:r>
          </a:p>
        </p:txBody>
      </p:sp>
      <p:sp>
        <p:nvSpPr>
          <p:cNvPr id="57" name="ZoneTexte 56">
            <a:extLst>
              <a:ext uri="{FF2B5EF4-FFF2-40B4-BE49-F238E27FC236}">
                <a16:creationId xmlns:a16="http://schemas.microsoft.com/office/drawing/2014/main" xmlns="" id="{6F68F94B-490B-47E0-B98B-F7C78999894F}"/>
              </a:ext>
            </a:extLst>
          </p:cNvPr>
          <p:cNvSpPr txBox="1"/>
          <p:nvPr/>
        </p:nvSpPr>
        <p:spPr>
          <a:xfrm>
            <a:off x="-167817" y="6721013"/>
            <a:ext cx="4252306" cy="9061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 smtClean="0">
                <a:solidFill>
                  <a:schemeClr val="accent1">
                    <a:lumMod val="50000"/>
                  </a:schemeClr>
                </a:solidFill>
              </a:rPr>
              <a:t>  Attention </a:t>
            </a:r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à la réverbération des UV </a:t>
            </a:r>
            <a:r>
              <a:rPr lang="fr-FR" sz="1916" dirty="0"/>
              <a:t>sur le sable, la neige, l’eau</a:t>
            </a:r>
            <a:r>
              <a:rPr lang="mr-IN" sz="1916" dirty="0"/>
              <a:t>…</a:t>
            </a:r>
            <a:endParaRPr lang="fr-FR" sz="1916" dirty="0"/>
          </a:p>
        </p:txBody>
      </p:sp>
      <p:sp>
        <p:nvSpPr>
          <p:cNvPr id="58" name="ZoneTexte 57">
            <a:extLst>
              <a:ext uri="{FF2B5EF4-FFF2-40B4-BE49-F238E27FC236}">
                <a16:creationId xmlns:a16="http://schemas.microsoft.com/office/drawing/2014/main" xmlns="" id="{E70F0C57-3C3D-4E51-AFC2-63DD2839B105}"/>
              </a:ext>
            </a:extLst>
          </p:cNvPr>
          <p:cNvSpPr txBox="1"/>
          <p:nvPr/>
        </p:nvSpPr>
        <p:spPr>
          <a:xfrm>
            <a:off x="-355433" y="5453332"/>
            <a:ext cx="5121053" cy="796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fr-FR" sz="1676" dirty="0"/>
              <a:t> </a:t>
            </a:r>
            <a:r>
              <a:rPr lang="fr-FR" sz="2640" b="1" dirty="0">
                <a:solidFill>
                  <a:schemeClr val="accent1">
                    <a:lumMod val="50000"/>
                  </a:schemeClr>
                </a:solidFill>
                <a:ea typeface="Chalkduster" charset="0"/>
                <a:cs typeface="Chalkduster" charset="0"/>
              </a:rPr>
              <a:t>Montagne = prudence !!</a:t>
            </a:r>
          </a:p>
          <a:p>
            <a:r>
              <a:rPr lang="fr-FR" sz="1916" dirty="0"/>
              <a:t>L’intensité des UV augmente avec l’altitude.</a:t>
            </a:r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xmlns="" id="{1996ACCF-C391-4FE3-965E-CF50FDFC7EC1}"/>
              </a:ext>
            </a:extLst>
          </p:cNvPr>
          <p:cNvSpPr txBox="1"/>
          <p:nvPr/>
        </p:nvSpPr>
        <p:spPr>
          <a:xfrm>
            <a:off x="5434232" y="6574221"/>
            <a:ext cx="3930485" cy="1790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Protéger encore plus </a:t>
            </a:r>
          </a:p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vos enfants!</a:t>
            </a:r>
          </a:p>
          <a:p>
            <a:pPr algn="ctr"/>
            <a:r>
              <a:rPr lang="fr-FR" sz="1916" dirty="0"/>
              <a:t>L’exposition solaire dans l’enfance</a:t>
            </a:r>
          </a:p>
          <a:p>
            <a:pPr algn="ctr"/>
            <a:r>
              <a:rPr lang="fr-FR" sz="1916" dirty="0"/>
              <a:t> prépare le cancer de la peau </a:t>
            </a:r>
          </a:p>
          <a:p>
            <a:pPr algn="ctr"/>
            <a:r>
              <a:rPr lang="fr-FR" sz="1916" dirty="0"/>
              <a:t>40 ans plus tard</a:t>
            </a:r>
            <a:r>
              <a:rPr lang="mr-IN" sz="1916" dirty="0"/>
              <a:t>…</a:t>
            </a:r>
            <a:endParaRPr lang="fr-FR" sz="1916" dirty="0"/>
          </a:p>
        </p:txBody>
      </p:sp>
      <p:sp>
        <p:nvSpPr>
          <p:cNvPr id="60" name="ZoneTexte 59">
            <a:extLst>
              <a:ext uri="{FF2B5EF4-FFF2-40B4-BE49-F238E27FC236}">
                <a16:creationId xmlns:a16="http://schemas.microsoft.com/office/drawing/2014/main" xmlns="" id="{EE596488-C4A7-42B9-968A-4D5486B7AC31}"/>
              </a:ext>
            </a:extLst>
          </p:cNvPr>
          <p:cNvSpPr txBox="1"/>
          <p:nvPr/>
        </p:nvSpPr>
        <p:spPr>
          <a:xfrm>
            <a:off x="6526541" y="697141"/>
            <a:ext cx="27981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accent1">
                    <a:lumMod val="75000"/>
                  </a:schemeClr>
                </a:solidFill>
                <a:latin typeface="Bradley Hand" charset="0"/>
                <a:ea typeface="Bradley Hand" charset="0"/>
                <a:cs typeface="Bradley Hand" charset="0"/>
              </a:rPr>
              <a:t>www.asfoder.net</a:t>
            </a:r>
            <a:endParaRPr lang="fr-FR" sz="3831" b="1" dirty="0">
              <a:solidFill>
                <a:schemeClr val="accent1">
                  <a:lumMod val="75000"/>
                </a:schemeClr>
              </a:solidFill>
              <a:latin typeface="Bradley Hand" charset="0"/>
              <a:ea typeface="Bradley Hand" charset="0"/>
              <a:cs typeface="Bradley Hand" charset="0"/>
            </a:endParaRP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xmlns="" id="{CA99D0E8-836B-43E2-9F8C-EC1191A9C6A6}"/>
              </a:ext>
            </a:extLst>
          </p:cNvPr>
          <p:cNvSpPr/>
          <p:nvPr/>
        </p:nvSpPr>
        <p:spPr>
          <a:xfrm>
            <a:off x="0" y="10568732"/>
            <a:ext cx="943139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dirty="0">
                <a:latin typeface="Bradley Hand" charset="0"/>
                <a:ea typeface="Bradley Hand" charset="0"/>
                <a:cs typeface="Bradley Hand" charset="0"/>
              </a:rPr>
              <a:t>Consultez votre médecin devant tout grain de beauté évolutif ou bouton qui ne guérit pas. </a:t>
            </a:r>
          </a:p>
        </p:txBody>
      </p:sp>
      <p:sp>
        <p:nvSpPr>
          <p:cNvPr id="62" name="ZoneTexte 61">
            <a:extLst>
              <a:ext uri="{FF2B5EF4-FFF2-40B4-BE49-F238E27FC236}">
                <a16:creationId xmlns:a16="http://schemas.microsoft.com/office/drawing/2014/main" xmlns="" id="{DFF26FC3-DE56-4159-B9A3-983344768685}"/>
              </a:ext>
            </a:extLst>
          </p:cNvPr>
          <p:cNvSpPr txBox="1"/>
          <p:nvPr/>
        </p:nvSpPr>
        <p:spPr>
          <a:xfrm>
            <a:off x="196882" y="9027383"/>
            <a:ext cx="4924150" cy="14942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Métiers en extérieur = Vigilance ! </a:t>
            </a:r>
            <a:r>
              <a:rPr lang="fr-FR" sz="1437" dirty="0"/>
              <a:t>(agriculteurs, BTP, paysagistes, employés des stations de ski, des bases de navigation, pêcheurs</a:t>
            </a:r>
            <a:r>
              <a:rPr lang="mr-IN" sz="1437" dirty="0"/>
              <a:t>…</a:t>
            </a:r>
            <a:r>
              <a:rPr lang="fr-FR" sz="1437" dirty="0"/>
              <a:t>)  </a:t>
            </a:r>
          </a:p>
          <a:p>
            <a:pPr algn="ctr"/>
            <a:r>
              <a:rPr lang="fr-FR" sz="1916" dirty="0"/>
              <a:t>La protection solaire est l’affaire du quotidien !</a:t>
            </a:r>
          </a:p>
          <a:p>
            <a:pPr algn="ctr"/>
            <a:r>
              <a:rPr lang="fr-FR" sz="1676" dirty="0"/>
              <a:t> 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xmlns="" id="{415CD67E-8CC0-4E25-84AE-6F40DF59909A}"/>
              </a:ext>
            </a:extLst>
          </p:cNvPr>
          <p:cNvSpPr txBox="1"/>
          <p:nvPr/>
        </p:nvSpPr>
        <p:spPr>
          <a:xfrm>
            <a:off x="5058894" y="9399519"/>
            <a:ext cx="3427626" cy="7940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644" b="1" dirty="0" smtClean="0">
                <a:solidFill>
                  <a:schemeClr val="accent1">
                    <a:lumMod val="50000"/>
                  </a:schemeClr>
                </a:solidFill>
              </a:rPr>
              <a:t>   Le </a:t>
            </a:r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meilleur anti ride?</a:t>
            </a:r>
          </a:p>
          <a:p>
            <a:pPr algn="ctr"/>
            <a:r>
              <a:rPr lang="fr-FR" sz="1916" dirty="0"/>
              <a:t>La protection solaire !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E1AC40C-9C7D-4659-9639-AC0DFB937245}"/>
              </a:ext>
            </a:extLst>
          </p:cNvPr>
          <p:cNvSpPr/>
          <p:nvPr/>
        </p:nvSpPr>
        <p:spPr>
          <a:xfrm>
            <a:off x="142752" y="4181187"/>
            <a:ext cx="4855479" cy="13130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644" dirty="0"/>
              <a:t> </a:t>
            </a:r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!! Se méfier des nuages !! </a:t>
            </a:r>
          </a:p>
          <a:p>
            <a:pPr algn="ctr"/>
            <a:r>
              <a:rPr lang="fr-FR" sz="2644" b="1" dirty="0" smtClean="0">
                <a:solidFill>
                  <a:schemeClr val="accent1">
                    <a:lumMod val="50000"/>
                  </a:schemeClr>
                </a:solidFill>
              </a:rPr>
              <a:t>et </a:t>
            </a:r>
            <a:r>
              <a:rPr lang="fr-FR" sz="2644" b="1" dirty="0">
                <a:solidFill>
                  <a:schemeClr val="accent1">
                    <a:lumMod val="50000"/>
                  </a:schemeClr>
                </a:solidFill>
              </a:rPr>
              <a:t>des vitres </a:t>
            </a:r>
            <a:r>
              <a:rPr lang="fr-FR" sz="2644" b="1" dirty="0" smtClean="0">
                <a:solidFill>
                  <a:schemeClr val="accent1">
                    <a:lumMod val="50000"/>
                  </a:schemeClr>
                </a:solidFill>
              </a:rPr>
              <a:t>!! </a:t>
            </a:r>
            <a:r>
              <a:rPr lang="fr-FR" sz="1916" dirty="0" smtClean="0"/>
              <a:t>= </a:t>
            </a:r>
            <a:r>
              <a:rPr lang="fr-FR" sz="1916" dirty="0"/>
              <a:t>fausse protection, les UVA passent au travers</a:t>
            </a:r>
            <a:r>
              <a:rPr lang="fr-FR" sz="2644" dirty="0"/>
              <a:t>. 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1585" y="12261065"/>
            <a:ext cx="1210001" cy="467363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743" t="17303" r="10336" b="17147"/>
          <a:stretch/>
        </p:blipFill>
        <p:spPr>
          <a:xfrm>
            <a:off x="5472857" y="12207247"/>
            <a:ext cx="1024465" cy="547044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753" y="12159220"/>
            <a:ext cx="1304455" cy="572264"/>
          </a:xfrm>
          <a:prstGeom prst="rect">
            <a:avLst/>
          </a:prstGeom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1498" y="708362"/>
            <a:ext cx="1812555" cy="1909839"/>
          </a:xfrm>
          <a:prstGeom prst="rect">
            <a:avLst/>
          </a:prstGeom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4822" y="12252601"/>
            <a:ext cx="1385232" cy="43984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5219" y="12272119"/>
            <a:ext cx="2018489" cy="443487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11"/>
          <a:srcRect t="12885" b="12552"/>
          <a:stretch/>
        </p:blipFill>
        <p:spPr>
          <a:xfrm>
            <a:off x="6608145" y="12193349"/>
            <a:ext cx="756250" cy="563880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42753" y="2760261"/>
            <a:ext cx="95730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400" b="1" i="1" dirty="0"/>
              <a:t>Adopter les bons comportements contre les méfaits du soleil est facile!</a:t>
            </a:r>
          </a:p>
        </p:txBody>
      </p:sp>
    </p:spTree>
    <p:extLst>
      <p:ext uri="{BB962C8B-B14F-4D97-AF65-F5344CB8AC3E}">
        <p14:creationId xmlns:p14="http://schemas.microsoft.com/office/powerpoint/2010/main" val="229435588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518</TotalTime>
  <Words>284</Words>
  <Application>Microsoft Office PowerPoint</Application>
  <PresentationFormat>A3 (297 x 420 mm)</PresentationFormat>
  <Paragraphs>36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9" baseType="lpstr">
      <vt:lpstr>Arial</vt:lpstr>
      <vt:lpstr>Bradley Hand</vt:lpstr>
      <vt:lpstr>Calibri</vt:lpstr>
      <vt:lpstr>Calibri Light</vt:lpstr>
      <vt:lpstr>Chalkduster</vt:lpstr>
      <vt:lpstr>Mangal</vt:lpstr>
      <vt:lpstr>Times New Roman</vt:lpstr>
      <vt:lpstr>Thème Office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Journot Tony</dc:creator>
  <cp:lastModifiedBy>Van Landuyt Fujitsu2</cp:lastModifiedBy>
  <cp:revision>36</cp:revision>
  <cp:lastPrinted>2022-04-12T09:56:32Z</cp:lastPrinted>
  <dcterms:created xsi:type="dcterms:W3CDTF">2022-04-04T07:16:42Z</dcterms:created>
  <dcterms:modified xsi:type="dcterms:W3CDTF">2022-04-21T17:25:33Z</dcterms:modified>
</cp:coreProperties>
</file>