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8" r:id="rId2"/>
    <p:sldId id="262" r:id="rId3"/>
    <p:sldId id="264" r:id="rId4"/>
    <p:sldId id="277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49AEA4-1C29-4E25-8674-2E76245B6B8A}" type="datetimeFigureOut">
              <a:rPr lang="fr-FR" smtClean="0"/>
              <a:t>24/02/2022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65C94A-70CB-4794-9A97-E3E9583FC2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677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1F1CF-D55C-4410-A150-67380BB65B7C}" type="datetimeFigureOut">
              <a:rPr lang="fr-FR" smtClean="0"/>
              <a:t>24/02/2022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EFF3-3F7B-4960-A9E5-D7934BA9EC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814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1F1CF-D55C-4410-A150-67380BB65B7C}" type="datetimeFigureOut">
              <a:rPr lang="fr-FR" smtClean="0"/>
              <a:t>24/02/2022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EFF3-3F7B-4960-A9E5-D7934BA9EC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7693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1F1CF-D55C-4410-A150-67380BB65B7C}" type="datetimeFigureOut">
              <a:rPr lang="fr-FR" smtClean="0"/>
              <a:t>24/02/2022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EFF3-3F7B-4960-A9E5-D7934BA9EC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16135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304800"/>
            <a:ext cx="103632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1422400" y="1676400"/>
            <a:ext cx="10363200" cy="4114800"/>
          </a:xfrm>
        </p:spPr>
        <p:txBody>
          <a:bodyPr rtlCol="0">
            <a:normAutofit/>
          </a:bodyPr>
          <a:lstStyle/>
          <a:p>
            <a:pPr lvl="0"/>
            <a:endParaRPr lang="fr-FR" noProof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64362C-16B1-B84C-839A-F13B679CA22C}" type="slidenum">
              <a:rPr lang="fr-FR" altLang="x-none"/>
              <a:pPr/>
              <a:t>‹N°›</a:t>
            </a:fld>
            <a:endParaRPr lang="fr-FR" altLang="x-none"/>
          </a:p>
        </p:txBody>
      </p:sp>
    </p:spTree>
    <p:extLst>
      <p:ext uri="{BB962C8B-B14F-4D97-AF65-F5344CB8AC3E}">
        <p14:creationId xmlns:p14="http://schemas.microsoft.com/office/powerpoint/2010/main" val="634858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1F1CF-D55C-4410-A150-67380BB65B7C}" type="datetimeFigureOut">
              <a:rPr lang="fr-FR" smtClean="0"/>
              <a:t>24/02/2022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EFF3-3F7B-4960-A9E5-D7934BA9EC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2104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1F1CF-D55C-4410-A150-67380BB65B7C}" type="datetimeFigureOut">
              <a:rPr lang="fr-FR" smtClean="0"/>
              <a:t>24/02/2022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EFF3-3F7B-4960-A9E5-D7934BA9EC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2577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1F1CF-D55C-4410-A150-67380BB65B7C}" type="datetimeFigureOut">
              <a:rPr lang="fr-FR" smtClean="0"/>
              <a:t>24/02/2022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EFF3-3F7B-4960-A9E5-D7934BA9EC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61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1F1CF-D55C-4410-A150-67380BB65B7C}" type="datetimeFigureOut">
              <a:rPr lang="fr-FR" smtClean="0"/>
              <a:t>24/02/2022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EFF3-3F7B-4960-A9E5-D7934BA9EC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3257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1F1CF-D55C-4410-A150-67380BB65B7C}" type="datetimeFigureOut">
              <a:rPr lang="fr-FR" smtClean="0"/>
              <a:t>24/02/2022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EFF3-3F7B-4960-A9E5-D7934BA9EC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0714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1F1CF-D55C-4410-A150-67380BB65B7C}" type="datetimeFigureOut">
              <a:rPr lang="fr-FR" smtClean="0"/>
              <a:t>24/02/2022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EFF3-3F7B-4960-A9E5-D7934BA9EC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6433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1F1CF-D55C-4410-A150-67380BB65B7C}" type="datetimeFigureOut">
              <a:rPr lang="fr-FR" smtClean="0"/>
              <a:t>24/02/2022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EFF3-3F7B-4960-A9E5-D7934BA9EC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8517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1F1CF-D55C-4410-A150-67380BB65B7C}" type="datetimeFigureOut">
              <a:rPr lang="fr-FR" smtClean="0"/>
              <a:t>24/02/2022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EFF3-3F7B-4960-A9E5-D7934BA9EC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1018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1F1CF-D55C-4410-A150-67380BB65B7C}" type="datetimeFigureOut">
              <a:rPr lang="fr-FR" smtClean="0"/>
              <a:t>24/02/2022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5EFF3-3F7B-4960-A9E5-D7934BA9EC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9769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6928" y="320531"/>
            <a:ext cx="10099501" cy="5972907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298" y="6441817"/>
            <a:ext cx="4625788" cy="340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153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771525" y="838200"/>
            <a:ext cx="10452100" cy="5732463"/>
            <a:chOff x="486" y="528"/>
            <a:chExt cx="6584" cy="3611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486" y="528"/>
              <a:ext cx="6584" cy="36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6" y="528"/>
              <a:ext cx="6588" cy="36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9048" y="677883"/>
            <a:ext cx="7193903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62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753035"/>
            <a:ext cx="10515600" cy="937653"/>
          </a:xfrm>
        </p:spPr>
        <p:txBody>
          <a:bodyPr/>
          <a:lstStyle/>
          <a:p>
            <a:pPr algn="ctr"/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Examens de dépistage</a:t>
            </a: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0635" y="1825625"/>
            <a:ext cx="11205883" cy="4351338"/>
          </a:xfrm>
        </p:spPr>
        <p:txBody>
          <a:bodyPr/>
          <a:lstStyle/>
          <a:p>
            <a:r>
              <a:rPr lang="fr-FR" dirty="0" smtClean="0"/>
              <a:t>Dosage pondéral </a:t>
            </a:r>
            <a:r>
              <a:rPr lang="fr-FR" u="sng" dirty="0" smtClean="0"/>
              <a:t>et</a:t>
            </a:r>
            <a:r>
              <a:rPr lang="fr-FR" dirty="0" smtClean="0"/>
              <a:t> fonctionnel du C1 Inhibiteur</a:t>
            </a:r>
          </a:p>
          <a:p>
            <a:pPr lvl="1"/>
            <a:r>
              <a:rPr lang="fr-FR" dirty="0" smtClean="0"/>
              <a:t>Pas nécessairement en crise</a:t>
            </a:r>
          </a:p>
          <a:p>
            <a:pPr lvl="1"/>
            <a:r>
              <a:rPr lang="fr-FR" dirty="0" smtClean="0"/>
              <a:t>1 semaine après les concentrés de C1 </a:t>
            </a:r>
            <a:r>
              <a:rPr lang="fr-FR" dirty="0" err="1" smtClean="0"/>
              <a:t>Inh</a:t>
            </a:r>
            <a:endParaRPr lang="fr-FR" dirty="0" smtClean="0"/>
          </a:p>
          <a:p>
            <a:pPr lvl="1"/>
            <a:r>
              <a:rPr lang="fr-FR" dirty="0" smtClean="0"/>
              <a:t>Stop </a:t>
            </a:r>
            <a:r>
              <a:rPr lang="fr-FR" dirty="0" err="1" smtClean="0"/>
              <a:t>Danazol</a:t>
            </a:r>
            <a:r>
              <a:rPr lang="fr-FR" dirty="0" smtClean="0"/>
              <a:t> depuis 1 mois</a:t>
            </a:r>
          </a:p>
          <a:p>
            <a:pPr lvl="1"/>
            <a:r>
              <a:rPr lang="fr-FR" dirty="0" smtClean="0"/>
              <a:t>Déficit pondéral avéré si dosage &lt; 50% du dosage de référence; sur 2 prélèvements à 1 mois d’intervalle</a:t>
            </a:r>
          </a:p>
          <a:p>
            <a:pPr lvl="1"/>
            <a:r>
              <a:rPr lang="fr-FR" dirty="0" smtClean="0"/>
              <a:t>Déficit fonctionnel avéré quand dosage &lt; 50% du dosage de référence, </a:t>
            </a:r>
          </a:p>
          <a:p>
            <a:pPr marL="457200" lvl="1" indent="0">
              <a:buNone/>
            </a:pPr>
            <a:r>
              <a:rPr lang="fr-FR" dirty="0" smtClean="0"/>
              <a:t>si valeur entre 50 et 60% il est nécessaire de recontrôler</a:t>
            </a:r>
          </a:p>
          <a:p>
            <a:pPr marL="457200" lvl="1" indent="0">
              <a:buNone/>
            </a:pPr>
            <a:endParaRPr lang="fr-FR" dirty="0" smtClean="0"/>
          </a:p>
          <a:p>
            <a:r>
              <a:rPr lang="fr-FR" dirty="0" smtClean="0"/>
              <a:t>Dosage C4 : </a:t>
            </a:r>
            <a:r>
              <a:rPr lang="fr-FR" sz="2400" dirty="0" smtClean="0"/>
              <a:t>abaissé dans plus de 95% des déficits en C1 </a:t>
            </a:r>
            <a:r>
              <a:rPr lang="fr-FR" sz="2400" dirty="0" err="1" smtClean="0"/>
              <a:t>Inh</a:t>
            </a:r>
            <a:endParaRPr lang="fr-FR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96977" y="6345387"/>
            <a:ext cx="29483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err="1" smtClean="0"/>
              <a:t>Bouillet</a:t>
            </a:r>
            <a:r>
              <a:rPr lang="fr-FR" sz="1600" dirty="0" smtClean="0"/>
              <a:t> L. </a:t>
            </a:r>
            <a:r>
              <a:rPr lang="fr-FR" sz="1600" i="1" dirty="0" smtClean="0"/>
              <a:t>et al. </a:t>
            </a:r>
            <a:r>
              <a:rPr lang="fr-FR" sz="1600" dirty="0" smtClean="0"/>
              <a:t>Presse Med 2018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2121089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258" name="Group 2"/>
          <p:cNvGraphicFramePr>
            <a:graphicFrameLocks noGrp="1"/>
          </p:cNvGraphicFramePr>
          <p:nvPr>
            <p:ph type="tbl" idx="1"/>
            <p:extLst/>
          </p:nvPr>
        </p:nvGraphicFramePr>
        <p:xfrm>
          <a:off x="657222" y="751697"/>
          <a:ext cx="10929936" cy="5817281"/>
        </p:xfrm>
        <a:graphic>
          <a:graphicData uri="http://schemas.openxmlformats.org/drawingml/2006/table">
            <a:tbl>
              <a:tblPr/>
              <a:tblGrid>
                <a:gridCol w="21117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644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9492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2995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3708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79180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32985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endParaRPr kumimoji="0" lang="fr-FR" altLang="x-non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fr-FR" altLang="x-non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DEFICIT EN </a:t>
                      </a:r>
                      <a:r>
                        <a:rPr kumimoji="0" lang="fr-FR" altLang="x-none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C1-INH</a:t>
                      </a:r>
                      <a:endParaRPr kumimoji="0" lang="fr-FR" altLang="x-none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fr-FR" altLang="x-non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PAS DE DEFICIT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791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fr-FR" altLang="x-none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3BA0BB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AO type 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fr-FR" altLang="x-none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3BA0BB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AO type II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fr-FR" altLang="x-none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AO acquis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fr-FR" altLang="x-none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AO </a:t>
                      </a:r>
                      <a:r>
                        <a:rPr kumimoji="0" lang="fr-FR" altLang="x-none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C1-INH </a:t>
                      </a:r>
                      <a:endParaRPr kumimoji="0" lang="fr-FR" altLang="x-none" sz="2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fr-FR" altLang="x-none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A0 médicament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17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fr-FR" altLang="x-none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C1-INH</a:t>
                      </a:r>
                      <a:endParaRPr kumimoji="0" lang="fr-FR" altLang="x-none" sz="2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fr-FR" altLang="x-none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pondéral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fr-FR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BA0BB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bas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fr-FR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BA0BB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normal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fr-FR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+/- bas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fr-FR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normal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fr-FR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normal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2214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fr-FR" altLang="x-none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Fonction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fr-FR" altLang="x-none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C1-INH</a:t>
                      </a:r>
                      <a:endParaRPr kumimoji="0" lang="fr-FR" altLang="x-none" sz="2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fr-FR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BA0BB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&lt;30%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fr-FR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BA0BB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&lt;30%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fr-FR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+/- bas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fr-FR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Nle ou </a:t>
                      </a:r>
                      <a:br>
                        <a:rPr kumimoji="0" lang="fr-FR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</a:br>
                      <a:r>
                        <a:rPr kumimoji="0" lang="fr-FR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50-80%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fr-FR" altLang="x-none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Nle</a:t>
                      </a:r>
                      <a:endParaRPr kumimoji="0" lang="fr-FR" altLang="x-non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244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fr-FR" altLang="x-none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fr-FR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BA0BB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bas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fr-FR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BA0BB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bas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fr-FR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Bas + C1q bas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fr-FR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normal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fr-FR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normal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8244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fr-FR" altLang="x-none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fr-FR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BA0BB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absent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fr-FR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BA0BB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absent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fr-FR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Ac anti C1 Inh+/-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fr-FR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absent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fr-FR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absent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21890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fr-FR" altLang="x-none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Mutation</a:t>
                      </a:r>
                      <a:endParaRPr kumimoji="0" lang="fr-FR" altLang="x-none" sz="2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fr-FR" altLang="x-none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génique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fr-FR" altLang="x-non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BA0BB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SERPING1</a:t>
                      </a:r>
                      <a:endParaRPr kumimoji="0" lang="fr-FR" altLang="x-none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3BA0BB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fr-FR" altLang="x-non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BA0BB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SERPING1</a:t>
                      </a:r>
                      <a:endParaRPr kumimoji="0" lang="fr-FR" altLang="x-none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3BA0BB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fr-FR" altLang="x-non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absence</a:t>
                      </a:r>
                      <a:endParaRPr kumimoji="0" lang="fr-FR" altLang="x-non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fr-FR" altLang="x-non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F12(15%)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fr-FR" altLang="x-non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PLG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fr-FR" altLang="x-non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ANGPT-1</a:t>
                      </a:r>
                      <a:endParaRPr kumimoji="0" lang="fr-FR" altLang="x-non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endParaRPr kumimoji="0" lang="fr-FR" altLang="x-non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fr-FR" altLang="x-non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absence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871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163</Words>
  <Application>Microsoft Office PowerPoint</Application>
  <PresentationFormat>Grand écran</PresentationFormat>
  <Paragraphs>54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Thème Office</vt:lpstr>
      <vt:lpstr>Présentation PowerPoint</vt:lpstr>
      <vt:lpstr>Présentation PowerPoint</vt:lpstr>
      <vt:lpstr>Examens de dépistage</vt:lpstr>
      <vt:lpstr>Présentation PowerPoint</vt:lpstr>
    </vt:vector>
  </TitlesOfParts>
  <Company>CHRU de Besançon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Fabien PELLETIER</dc:creator>
  <cp:lastModifiedBy>Van Landuyt Fujitsu2</cp:lastModifiedBy>
  <cp:revision>3</cp:revision>
  <dcterms:created xsi:type="dcterms:W3CDTF">2020-12-16T15:11:51Z</dcterms:created>
  <dcterms:modified xsi:type="dcterms:W3CDTF">2022-02-24T17:41:42Z</dcterms:modified>
</cp:coreProperties>
</file>