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62" r:id="rId3"/>
    <p:sldId id="264" r:id="rId4"/>
    <p:sldId id="27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9AEA4-1C29-4E25-8674-2E76245B6B8A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5C94A-70CB-4794-9A97-E3E9583FC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77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1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9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613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422400" y="1676400"/>
            <a:ext cx="10363200" cy="4114800"/>
          </a:xfrm>
        </p:spPr>
        <p:txBody>
          <a:bodyPr rtlCol="0">
            <a:normAutofit/>
          </a:bodyPr>
          <a:lstStyle/>
          <a:p>
            <a:pPr lvl="0"/>
            <a:endParaRPr lang="fr-FR" noProof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4362C-16B1-B84C-839A-F13B679CA22C}" type="slidenum">
              <a:rPr lang="fr-FR" altLang="x-none"/>
              <a:pPr/>
              <a:t>‹N°›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6348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10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57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25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71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43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51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0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1F1CF-D55C-4410-A150-67380BB65B7C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EFF3-3F7B-4960-A9E5-D7934BA9E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76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928" y="320531"/>
            <a:ext cx="10099501" cy="597290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298" y="6441817"/>
            <a:ext cx="4625788" cy="34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5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71525" y="838200"/>
            <a:ext cx="10452100" cy="5732463"/>
            <a:chOff x="486" y="528"/>
            <a:chExt cx="6584" cy="361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6" y="528"/>
              <a:ext cx="6584" cy="3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" y="528"/>
              <a:ext cx="6588" cy="3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048" y="677883"/>
            <a:ext cx="719390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53035"/>
            <a:ext cx="10515600" cy="937653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Examens de dépistage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0635" y="1825625"/>
            <a:ext cx="11205883" cy="4351338"/>
          </a:xfrm>
        </p:spPr>
        <p:txBody>
          <a:bodyPr/>
          <a:lstStyle/>
          <a:p>
            <a:r>
              <a:rPr lang="fr-FR" dirty="0" smtClean="0"/>
              <a:t>Dosage pondéral </a:t>
            </a:r>
            <a:r>
              <a:rPr lang="fr-FR" u="sng" dirty="0" smtClean="0"/>
              <a:t>et</a:t>
            </a:r>
            <a:r>
              <a:rPr lang="fr-FR" dirty="0" smtClean="0"/>
              <a:t> fonctionnel du C1 Inhibiteur</a:t>
            </a:r>
          </a:p>
          <a:p>
            <a:pPr lvl="1"/>
            <a:r>
              <a:rPr lang="fr-FR" dirty="0" smtClean="0"/>
              <a:t>Pas nécessairement en crise</a:t>
            </a:r>
          </a:p>
          <a:p>
            <a:pPr lvl="1"/>
            <a:r>
              <a:rPr lang="fr-FR" dirty="0" smtClean="0"/>
              <a:t>1 semaine après les concentrés de C1 </a:t>
            </a:r>
            <a:r>
              <a:rPr lang="fr-FR" dirty="0" err="1" smtClean="0"/>
              <a:t>Inh</a:t>
            </a:r>
            <a:endParaRPr lang="fr-FR" dirty="0" smtClean="0"/>
          </a:p>
          <a:p>
            <a:pPr lvl="1"/>
            <a:r>
              <a:rPr lang="fr-FR" dirty="0" smtClean="0"/>
              <a:t>Stop </a:t>
            </a:r>
            <a:r>
              <a:rPr lang="fr-FR" dirty="0" err="1" smtClean="0"/>
              <a:t>Danazol</a:t>
            </a:r>
            <a:r>
              <a:rPr lang="fr-FR" dirty="0" smtClean="0"/>
              <a:t> depuis 1 mois</a:t>
            </a:r>
          </a:p>
          <a:p>
            <a:pPr lvl="1"/>
            <a:r>
              <a:rPr lang="fr-FR" dirty="0" smtClean="0"/>
              <a:t>Déficit pondéral avéré si dosage &lt; 50% du dosage de référence; sur 2 prélèvements à 1 mois d’intervalle</a:t>
            </a:r>
          </a:p>
          <a:p>
            <a:pPr lvl="1"/>
            <a:r>
              <a:rPr lang="fr-FR" dirty="0" smtClean="0"/>
              <a:t>Déficit fonctionnel avéré quand dosage &lt; 50% du dosage de référence, </a:t>
            </a:r>
          </a:p>
          <a:p>
            <a:pPr marL="457200" lvl="1" indent="0">
              <a:buNone/>
            </a:pPr>
            <a:r>
              <a:rPr lang="fr-FR" dirty="0" smtClean="0"/>
              <a:t>si valeur entre 50 et 60% il est nécessaire de recontrôler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Dosage C4 : </a:t>
            </a:r>
            <a:r>
              <a:rPr lang="fr-FR" sz="2400" dirty="0" smtClean="0"/>
              <a:t>abaissé dans plus de 95% des déficits en C1 </a:t>
            </a:r>
            <a:r>
              <a:rPr lang="fr-FR" sz="2400" dirty="0" err="1" smtClean="0"/>
              <a:t>Inh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96977" y="6345387"/>
            <a:ext cx="2948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Bouillet</a:t>
            </a:r>
            <a:r>
              <a:rPr lang="fr-FR" sz="1600" dirty="0" smtClean="0"/>
              <a:t> L. </a:t>
            </a:r>
            <a:r>
              <a:rPr lang="fr-FR" sz="1600" i="1" dirty="0" smtClean="0"/>
              <a:t>et al. </a:t>
            </a:r>
            <a:r>
              <a:rPr lang="fr-FR" sz="1600" dirty="0" smtClean="0"/>
              <a:t>Presse Med 2018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12108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8" name="Group 2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657222" y="751697"/>
          <a:ext cx="10929936" cy="5817281"/>
        </p:xfrm>
        <a:graphic>
          <a:graphicData uri="http://schemas.openxmlformats.org/drawingml/2006/table">
            <a:tbl>
              <a:tblPr/>
              <a:tblGrid>
                <a:gridCol w="2111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4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49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9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70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918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3298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fr-F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DEFICIT EN </a:t>
                      </a:r>
                      <a:r>
                        <a:rPr kumimoji="0" lang="fr-FR" altLang="x-non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C1-INH</a:t>
                      </a:r>
                      <a:endParaRPr kumimoji="0" lang="fr-FR" altLang="x-non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PAS DE DEFICIT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91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AO type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AO type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AO acquis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AO </a:t>
                      </a:r>
                      <a:r>
                        <a:rPr kumimoji="0" lang="fr-FR" altLang="x-non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C1-INH </a:t>
                      </a:r>
                      <a:endParaRPr kumimoji="0" lang="fr-FR" altLang="x-none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A0 médicament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17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C1-INH</a:t>
                      </a:r>
                      <a:endParaRPr kumimoji="0" lang="fr-FR" altLang="x-none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pondéral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+/- 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21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Fonction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C1-INH</a:t>
                      </a:r>
                      <a:endParaRPr kumimoji="0" lang="fr-FR" altLang="x-none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&lt;30%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+/- 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Nle ou </a:t>
                      </a:r>
                      <a:b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50-80%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Nle</a:t>
                      </a:r>
                      <a:endParaRPr kumimoji="0" lang="fr-FR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24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Bas + C1q 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24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 anti C1 Inh+/-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189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Mutation</a:t>
                      </a:r>
                      <a:endParaRPr kumimoji="0" lang="fr-FR" altLang="x-none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génique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SERPING1</a:t>
                      </a:r>
                      <a:endParaRPr kumimoji="0" lang="fr-FR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BA0BB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A0BB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SERPING1</a:t>
                      </a:r>
                      <a:endParaRPr kumimoji="0" lang="fr-FR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BA0BB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absence</a:t>
                      </a:r>
                      <a:endParaRPr kumimoji="0" lang="fr-FR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F12(15%)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ANGPT-1</a:t>
                      </a:r>
                      <a:endParaRPr kumimoji="0" lang="fr-FR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fr-FR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fr-FR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absence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7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163</Words>
  <Application>Microsoft Office PowerPoint</Application>
  <PresentationFormat>Grand écran</PresentationFormat>
  <Paragraphs>54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Examens de dépistage</vt:lpstr>
      <vt:lpstr>Présentation PowerPoint</vt:lpstr>
    </vt:vector>
  </TitlesOfParts>
  <Company>CHRU de Besançon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 PELLETIER</dc:creator>
  <cp:lastModifiedBy>Van Landuyt Fujitsu2</cp:lastModifiedBy>
  <cp:revision>3</cp:revision>
  <dcterms:created xsi:type="dcterms:W3CDTF">2020-12-16T15:11:51Z</dcterms:created>
  <dcterms:modified xsi:type="dcterms:W3CDTF">2022-02-24T17:41:42Z</dcterms:modified>
</cp:coreProperties>
</file>